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9"/>
  </p:notesMasterIdLst>
  <p:sldIdLst>
    <p:sldId id="256" r:id="rId2"/>
    <p:sldId id="259" r:id="rId3"/>
    <p:sldId id="260" r:id="rId4"/>
    <p:sldId id="261" r:id="rId5"/>
    <p:sldId id="262" r:id="rId6"/>
    <p:sldId id="282" r:id="rId7"/>
    <p:sldId id="283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84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46" autoAdjust="0"/>
    <p:restoredTop sz="86420" autoAdjust="0"/>
  </p:normalViewPr>
  <p:slideViewPr>
    <p:cSldViewPr>
      <p:cViewPr varScale="1">
        <p:scale>
          <a:sx n="92" d="100"/>
          <a:sy n="92" d="100"/>
        </p:scale>
        <p:origin x="522" y="78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-177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2/8/2022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baerbak.cs.au.dk/c/ProjectReports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noProof="0" dirty="0" err="1"/>
              <a:t>Microservices</a:t>
            </a:r>
            <a:r>
              <a:rPr lang="da-DK" noProof="0" dirty="0"/>
              <a:t> and </a:t>
            </a:r>
            <a:r>
              <a:rPr lang="da-DK" noProof="0" dirty="0" err="1"/>
              <a:t>DevOps</a:t>
            </a:r>
            <a:endParaRPr lang="da-DK" altLang="en-US" noProof="0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noProof="0" dirty="0"/>
              <a:t>Development Project in MSDO</a:t>
            </a:r>
          </a:p>
          <a:p>
            <a:pPr>
              <a:defRPr/>
            </a:pPr>
            <a:r>
              <a:rPr lang="da-DK" sz="2000" noProof="0" dirty="0"/>
              <a:t>2021-2022</a:t>
            </a:r>
            <a:endParaRPr lang="da-DK" noProof="0" dirty="0"/>
          </a:p>
          <a:p>
            <a:pPr>
              <a:defRPr/>
            </a:pPr>
            <a:endParaRPr lang="da-DK" noProof="0" dirty="0"/>
          </a:p>
          <a:p>
            <a:pPr>
              <a:defRPr/>
            </a:pPr>
            <a:r>
              <a:rPr lang="da-DK" sz="1600" noProof="0" dirty="0"/>
              <a:t>Henrik Bærbak Christensen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en-US" noProof="0" dirty="0"/>
              <a:t>Synopsis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altLang="en-US" noProof="0" dirty="0"/>
              <a:t>Synopsis: </a:t>
            </a:r>
            <a:r>
              <a:rPr lang="da-DK" altLang="en-US" i="1" noProof="0" dirty="0"/>
              <a:t>Kortform af noget længere</a:t>
            </a:r>
          </a:p>
          <a:p>
            <a:pPr lvl="1"/>
            <a:r>
              <a:rPr lang="da-DK" altLang="en-US" noProof="0" dirty="0"/>
              <a:t>Skabelon med </a:t>
            </a:r>
            <a:r>
              <a:rPr lang="da-DK" altLang="en-US" i="1" noProof="0" dirty="0"/>
              <a:t>motivation</a:t>
            </a:r>
            <a:r>
              <a:rPr lang="da-DK" altLang="en-US" noProof="0" dirty="0"/>
              <a:t>, </a:t>
            </a:r>
            <a:r>
              <a:rPr lang="da-DK" altLang="en-US" i="1" noProof="0" dirty="0"/>
              <a:t>afgrænsning</a:t>
            </a:r>
            <a:r>
              <a:rPr lang="da-DK" altLang="en-US" noProof="0" dirty="0"/>
              <a:t>, </a:t>
            </a:r>
            <a:r>
              <a:rPr lang="da-DK" altLang="en-US" i="1" noProof="0" dirty="0"/>
              <a:t>metode</a:t>
            </a:r>
            <a:r>
              <a:rPr lang="da-DK" altLang="en-US" noProof="0" dirty="0"/>
              <a:t>, </a:t>
            </a:r>
            <a:r>
              <a:rPr lang="da-DK" altLang="en-US" i="1" noProof="0" dirty="0"/>
              <a:t>forventet resultat</a:t>
            </a:r>
          </a:p>
          <a:p>
            <a:pPr lvl="1"/>
            <a:r>
              <a:rPr lang="da-DK" altLang="en-US" noProof="0" dirty="0"/>
              <a:t>Transformeres til jeres endelige rapport igennem projektet</a:t>
            </a:r>
          </a:p>
          <a:p>
            <a:pPr lvl="1"/>
            <a:endParaRPr lang="da-DK" altLang="en-US" noProof="0" dirty="0"/>
          </a:p>
          <a:p>
            <a:r>
              <a:rPr lang="da-DK" altLang="en-US" noProof="0" dirty="0"/>
              <a:t>Skabelon er lagt på website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AE91D4-FEB5-43D5-846A-1CBBC04D3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EA4164-9ECD-4C24-A35C-44012FFA1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3AE1B1-CE0F-4B75-A149-5C6576B48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969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en-US" noProof="0" dirty="0"/>
              <a:t>Synopsis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altLang="en-US" noProof="0" dirty="0"/>
              <a:t>[Review synopsis fra hjemmesiden]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BDF92D-64AC-49C9-A19A-BE9A4308E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DC4176-FA12-479D-AB40-F6137B6DB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83E8F9-6FDF-47EF-8299-F37E1890D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68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en-US" noProof="0" dirty="0"/>
              <a:t>Offentlighed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altLang="en-US" noProof="0" dirty="0"/>
              <a:t>Rapporterne bliver </a:t>
            </a:r>
            <a:r>
              <a:rPr lang="da-DK" altLang="en-US" i="1" noProof="0" dirty="0"/>
              <a:t>tilgængelige for fremtidige studerende</a:t>
            </a:r>
            <a:r>
              <a:rPr lang="da-DK" altLang="en-US" noProof="0" dirty="0"/>
              <a:t> efter kurset er afholdt</a:t>
            </a:r>
            <a:r>
              <a:rPr lang="da-DK" altLang="en-US" noProof="0" dirty="0" smtClean="0"/>
              <a:t>.</a:t>
            </a:r>
          </a:p>
          <a:p>
            <a:pPr lvl="1"/>
            <a:r>
              <a:rPr lang="en-US" altLang="en-US" dirty="0" err="1" smtClean="0"/>
              <a:t>På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forespørgsel</a:t>
            </a:r>
            <a:r>
              <a:rPr lang="en-US" altLang="en-US" dirty="0" smtClean="0"/>
              <a:t>…</a:t>
            </a:r>
            <a:endParaRPr lang="da-DK" altLang="en-US" noProof="0" dirty="0"/>
          </a:p>
          <a:p>
            <a:endParaRPr lang="da-DK" altLang="en-US" noProof="0" dirty="0"/>
          </a:p>
          <a:p>
            <a:r>
              <a:rPr lang="da-DK" altLang="en-US" noProof="0" dirty="0"/>
              <a:t>God inspiration, og ofte nogle rigtigt interessante problemstillinger og resultater.</a:t>
            </a:r>
          </a:p>
          <a:p>
            <a:endParaRPr lang="da-DK" altLang="en-US" noProof="0" dirty="0"/>
          </a:p>
          <a:p>
            <a:r>
              <a:rPr lang="da-DK" altLang="en-US" noProof="0" dirty="0"/>
              <a:t>Marker med ’fortrolig’ hvis I ønsker det...</a:t>
            </a:r>
          </a:p>
          <a:p>
            <a:endParaRPr lang="da-DK" altLang="en-US" noProof="0" dirty="0"/>
          </a:p>
          <a:p>
            <a:endParaRPr lang="da-DK" altLang="en-US" noProof="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18F9A0-5510-4556-B38B-1049CC6A1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BA871A-11F3-4432-A034-7231A6C6C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EEFF11-1976-4821-B80C-003756671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2662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en-US" noProof="0" dirty="0"/>
              <a:t>Et godt projekt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altLang="en-US" noProof="0" dirty="0"/>
              <a:t>Brug noget I har lært i praksis, og reflekter!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0002F9-D211-47B3-BFE1-A22E80354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989390-E536-42FD-9738-9FDDD3F30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72CDAE-E662-46AA-8E90-D546C66F9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CE280E7-9EE5-4C80-BD57-A3A3AE8D54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4014" y="1419500"/>
            <a:ext cx="5919786" cy="3851082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74BA7DC-5811-40F7-95E7-8F89889C7055}"/>
              </a:ext>
            </a:extLst>
          </p:cNvPr>
          <p:cNvSpPr/>
          <p:nvPr/>
        </p:nvSpPr>
        <p:spPr>
          <a:xfrm>
            <a:off x="1828800" y="1638300"/>
            <a:ext cx="1981200" cy="228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Security</a:t>
            </a:r>
          </a:p>
        </p:txBody>
      </p:sp>
    </p:spTree>
    <p:extLst>
      <p:ext uri="{BB962C8B-B14F-4D97-AF65-F5344CB8AC3E}">
        <p14:creationId xmlns:p14="http://schemas.microsoft.com/office/powerpoint/2010/main" val="17539387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en-US" noProof="0" dirty="0"/>
              <a:t>En typografisk pointe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altLang="en-US" noProof="0" dirty="0" err="1"/>
              <a:t>Word’s</a:t>
            </a:r>
            <a:r>
              <a:rPr lang="da-DK" altLang="en-US" noProof="0" dirty="0"/>
              <a:t> standard skabeloner bryder med stor ihærdighed alle regler for god typografi, så </a:t>
            </a:r>
            <a:r>
              <a:rPr lang="da-DK" altLang="en-US" i="1" noProof="0" dirty="0"/>
              <a:t>please</a:t>
            </a:r>
            <a:r>
              <a:rPr lang="da-DK" altLang="en-US" noProof="0" dirty="0"/>
              <a:t> lav dem om så</a:t>
            </a:r>
          </a:p>
          <a:p>
            <a:pPr lvl="1"/>
            <a:r>
              <a:rPr lang="da-DK" altLang="en-US" noProof="0" dirty="0"/>
              <a:t>Brødtekstens bredde ikke er for stor (f.eks. 12 cm)</a:t>
            </a:r>
          </a:p>
          <a:p>
            <a:pPr lvl="1"/>
            <a:r>
              <a:rPr lang="da-DK" altLang="en-US" noProof="0" dirty="0" err="1"/>
              <a:t>Heading</a:t>
            </a:r>
            <a:r>
              <a:rPr lang="da-DK" altLang="en-US" noProof="0" dirty="0"/>
              <a:t> 1, 2 og 3 har ordentlige font størrelser</a:t>
            </a:r>
          </a:p>
          <a:p>
            <a:pPr lvl="2"/>
            <a:r>
              <a:rPr lang="da-DK" altLang="en-US" noProof="0" dirty="0"/>
              <a:t>ikke 14, 12 og 12 punkt! </a:t>
            </a:r>
            <a:r>
              <a:rPr lang="da-DK" altLang="en-US" i="1" noProof="0" dirty="0"/>
              <a:t>Prøv at kigge i en bog!</a:t>
            </a:r>
          </a:p>
          <a:p>
            <a:pPr lvl="1"/>
            <a:r>
              <a:rPr lang="da-DK" altLang="en-US" noProof="0" dirty="0"/>
              <a:t>Undgå afsnit 3.2.3.2.3.1.2.</a:t>
            </a:r>
          </a:p>
          <a:p>
            <a:pPr lvl="2"/>
            <a:r>
              <a:rPr lang="da-DK" altLang="en-US" noProof="0" dirty="0" err="1"/>
              <a:t>LaTeX</a:t>
            </a:r>
            <a:r>
              <a:rPr lang="da-DK" altLang="en-US" noProof="0" dirty="0"/>
              <a:t>: </a:t>
            </a:r>
            <a:r>
              <a:rPr lang="da-DK" altLang="en-US" noProof="0" dirty="0" err="1"/>
              <a:t>section</a:t>
            </a:r>
            <a:r>
              <a:rPr lang="da-DK" altLang="en-US" noProof="0" dirty="0"/>
              <a:t>, </a:t>
            </a:r>
            <a:r>
              <a:rPr lang="da-DK" altLang="en-US" noProof="0" dirty="0" err="1"/>
              <a:t>subsection</a:t>
            </a:r>
            <a:r>
              <a:rPr lang="da-DK" altLang="en-US" noProof="0" dirty="0"/>
              <a:t>, </a:t>
            </a:r>
            <a:r>
              <a:rPr lang="da-DK" altLang="en-US" noProof="0" dirty="0" err="1"/>
              <a:t>subsubsection</a:t>
            </a:r>
            <a:r>
              <a:rPr lang="da-DK" altLang="en-US" noProof="0" dirty="0"/>
              <a:t> og ikke mere </a:t>
            </a:r>
            <a:r>
              <a:rPr lang="da-DK" altLang="en-US" noProof="0" dirty="0" smtClean="0">
                <a:sym typeface="Wingdings" pitchFamily="2" charset="2"/>
              </a:rPr>
              <a:t></a:t>
            </a:r>
          </a:p>
          <a:p>
            <a:pPr lvl="2"/>
            <a:endParaRPr lang="en-US" altLang="en-US" dirty="0">
              <a:sym typeface="Wingdings" pitchFamily="2" charset="2"/>
            </a:endParaRPr>
          </a:p>
          <a:p>
            <a:r>
              <a:rPr lang="en-US" altLang="en-US" noProof="0" dirty="0" err="1" smtClean="0">
                <a:sym typeface="Wingdings" pitchFamily="2" charset="2"/>
              </a:rPr>
              <a:t>Få</a:t>
            </a:r>
            <a:r>
              <a:rPr lang="en-US" altLang="en-US" noProof="0" dirty="0" smtClean="0">
                <a:sym typeface="Wingdings" pitchFamily="2" charset="2"/>
              </a:rPr>
              <a:t> inspiration fra </a:t>
            </a:r>
            <a:r>
              <a:rPr lang="en-US" altLang="en-US" noProof="0" dirty="0" err="1" smtClean="0">
                <a:sym typeface="Wingdings" pitchFamily="2" charset="2"/>
              </a:rPr>
              <a:t>Synops</a:t>
            </a:r>
            <a:r>
              <a:rPr lang="en-US" altLang="en-US" noProof="0" dirty="0" smtClean="0">
                <a:sym typeface="Wingdings" pitchFamily="2" charset="2"/>
              </a:rPr>
              <a:t> </a:t>
            </a:r>
            <a:r>
              <a:rPr lang="en-US" altLang="en-US" noProof="0" dirty="0" err="1" smtClean="0">
                <a:sym typeface="Wingdings" pitchFamily="2" charset="2"/>
              </a:rPr>
              <a:t>skabelonen</a:t>
            </a:r>
            <a:r>
              <a:rPr lang="en-US" altLang="en-US" dirty="0" smtClean="0">
                <a:sym typeface="Wingdings" pitchFamily="2" charset="2"/>
              </a:rPr>
              <a:t>…</a:t>
            </a:r>
            <a:endParaRPr lang="da-DK" altLang="en-US" noProof="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670FEE-8A4A-459E-9977-2FE0BF3BA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0EBE95-BCBB-4E06-BF1C-7695EBEB4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E2952-FC9B-4A9D-9817-4C1783C9B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7070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a-DK" altLang="en-US" noProof="0" dirty="0"/>
              <a:t>Seminar 2+3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30843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en-US" noProof="0" dirty="0"/>
              <a:t>Agenda 2+3 seminar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altLang="en-US" noProof="0" dirty="0"/>
              <a:t>Review af gruppernes projekter</a:t>
            </a:r>
          </a:p>
          <a:p>
            <a:pPr lvl="1"/>
            <a:r>
              <a:rPr lang="da-DK" altLang="en-US" noProof="0" dirty="0"/>
              <a:t>Peer </a:t>
            </a:r>
            <a:r>
              <a:rPr lang="da-DK" altLang="en-US" noProof="0" dirty="0" err="1"/>
              <a:t>reviewer’s</a:t>
            </a:r>
            <a:r>
              <a:rPr lang="da-DK" altLang="en-US" noProof="0" dirty="0"/>
              <a:t> giver konstruktiv kritik (ca. 30 min)</a:t>
            </a:r>
          </a:p>
          <a:p>
            <a:pPr lvl="2"/>
            <a:r>
              <a:rPr lang="da-DK" altLang="en-US" noProof="0" dirty="0"/>
              <a:t>Formål at give indspark, gode ideer, pege på uklarheder, etc.</a:t>
            </a:r>
          </a:p>
          <a:p>
            <a:pPr lvl="2"/>
            <a:r>
              <a:rPr lang="da-DK" altLang="en-US" noProof="0" dirty="0"/>
              <a:t>Formål at blive inspireret selv!</a:t>
            </a:r>
          </a:p>
          <a:p>
            <a:pPr lvl="2"/>
            <a:r>
              <a:rPr lang="da-DK" altLang="en-US" noProof="0" dirty="0"/>
              <a:t>Benyt </a:t>
            </a:r>
            <a:r>
              <a:rPr lang="da-DK" altLang="en-US" noProof="0" dirty="0" err="1"/>
              <a:t>review</a:t>
            </a:r>
            <a:r>
              <a:rPr lang="da-DK" altLang="en-US" noProof="0" dirty="0"/>
              <a:t> guide + “almen fornuft”</a:t>
            </a:r>
          </a:p>
          <a:p>
            <a:pPr lvl="1"/>
            <a:r>
              <a:rPr lang="da-DK" altLang="en-US" noProof="0" dirty="0"/>
              <a:t>Gentag for peer </a:t>
            </a:r>
            <a:r>
              <a:rPr lang="da-DK" altLang="en-US" noProof="0" dirty="0" err="1"/>
              <a:t>reviewers</a:t>
            </a:r>
            <a:r>
              <a:rPr lang="da-DK" altLang="en-US" noProof="0" dirty="0"/>
              <a:t> nr. 2.</a:t>
            </a:r>
          </a:p>
          <a:p>
            <a:pPr lvl="1"/>
            <a:r>
              <a:rPr lang="da-DK" altLang="en-US" noProof="0" dirty="0"/>
              <a:t>Gentag med omvendte roller.</a:t>
            </a:r>
          </a:p>
          <a:p>
            <a:pPr lvl="1"/>
            <a:r>
              <a:rPr lang="da-DK" altLang="en-US" noProof="0" dirty="0"/>
              <a:t>Rest seminar: arbejde + vejledning</a:t>
            </a:r>
          </a:p>
          <a:p>
            <a:r>
              <a:rPr lang="da-DK" altLang="en-US" noProof="0" dirty="0"/>
              <a:t>Synopser/rapporter uploades til </a:t>
            </a:r>
            <a:r>
              <a:rPr lang="da-DK" altLang="en-US" noProof="0" dirty="0" err="1"/>
              <a:t>review</a:t>
            </a:r>
            <a:r>
              <a:rPr lang="da-DK" altLang="en-US" noProof="0" dirty="0"/>
              <a:t> grupper og mig via </a:t>
            </a:r>
            <a:r>
              <a:rPr lang="da-DK" altLang="en-US" dirty="0" err="1"/>
              <a:t>Brightspace</a:t>
            </a:r>
            <a:r>
              <a:rPr lang="da-DK" altLang="en-US" noProof="0" dirty="0"/>
              <a:t>…</a:t>
            </a:r>
          </a:p>
          <a:p>
            <a:pPr lvl="1"/>
            <a:r>
              <a:rPr lang="da-DK" altLang="en-US" noProof="0" dirty="0"/>
              <a:t>Detaljerne kommer på BS</a:t>
            </a:r>
          </a:p>
          <a:p>
            <a:pPr lvl="1"/>
            <a:endParaRPr lang="da-DK" altLang="en-US" noProof="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BA8593-B639-49D9-8CC7-783B6355C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7EFFAD-454A-4751-BF81-70CBEA18A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70C0B8-1FB6-4956-8F0D-FA7EA3D97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476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C85B7-5477-48B0-8667-ED0B2FAB4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Eksempel </a:t>
            </a:r>
            <a:r>
              <a:rPr lang="en-US" dirty="0" err="1"/>
              <a:t>på</a:t>
            </a:r>
            <a:r>
              <a:rPr lang="en-US" dirty="0"/>
              <a:t> Reviewing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40771-2180-4704-B195-923F8962E0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x review, to </a:t>
            </a:r>
            <a:r>
              <a:rPr lang="en-US"/>
              <a:t>x feedback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AEB15C-0F8D-4092-968F-29A63968A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C8DDF3-B268-43FD-8A59-FFBB4EC01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8CC22-D803-414F-B087-87061ACE8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91996FA-830B-4237-BEF2-BEE2D01073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2550" y="1409700"/>
            <a:ext cx="6572250" cy="3686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6121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en-US" noProof="0" dirty="0"/>
              <a:t>Peer Review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altLang="en-US" noProof="0" dirty="0"/>
              <a:t>Hvad er en god rapport?</a:t>
            </a:r>
          </a:p>
          <a:p>
            <a:endParaRPr lang="da-DK" altLang="en-US" noProof="0" dirty="0"/>
          </a:p>
          <a:p>
            <a:r>
              <a:rPr lang="da-DK" altLang="en-US" noProof="0" dirty="0"/>
              <a:t>Hvad skal man se efter i sin egen rapport?</a:t>
            </a:r>
          </a:p>
          <a:p>
            <a:endParaRPr lang="da-DK" altLang="en-US" noProof="0" dirty="0"/>
          </a:p>
          <a:p>
            <a:r>
              <a:rPr lang="da-DK" altLang="en-US" noProof="0" dirty="0"/>
              <a:t>Og de andres?</a:t>
            </a:r>
          </a:p>
          <a:p>
            <a:endParaRPr lang="da-DK" altLang="en-US" noProof="0" dirty="0"/>
          </a:p>
          <a:p>
            <a:r>
              <a:rPr lang="da-DK" altLang="en-US" noProof="0" dirty="0"/>
              <a:t>Se </a:t>
            </a:r>
            <a:r>
              <a:rPr lang="da-DK" altLang="en-US" noProof="0" dirty="0" err="1"/>
              <a:t>review</a:t>
            </a:r>
            <a:r>
              <a:rPr lang="da-DK" altLang="en-US" noProof="0" dirty="0"/>
              <a:t> guiden på hjemmesiden.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5B98FE-FC6A-4795-94FA-D0D47BF73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080AC8-3C7A-44B1-9CD8-EFE0C6D55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5F813D-F82F-44BD-8156-B90A6B642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3492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a-DK" altLang="en-US" noProof="0" dirty="0"/>
              <a:t>Vejledning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08936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en-US" noProof="0" dirty="0"/>
              <a:t>Velkommen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altLang="en-US" noProof="0" dirty="0" err="1"/>
              <a:t>Fagpakken’s</a:t>
            </a:r>
            <a:r>
              <a:rPr lang="da-DK" altLang="en-US" noProof="0" dirty="0"/>
              <a:t> tre kurser</a:t>
            </a:r>
            <a:endParaRPr lang="da-DK" altLang="en-US" i="1" noProof="0" dirty="0"/>
          </a:p>
          <a:p>
            <a:pPr lvl="1"/>
            <a:r>
              <a:rPr lang="da-DK" altLang="en-US" noProof="0" dirty="0" err="1"/>
              <a:t>DevOps</a:t>
            </a:r>
            <a:r>
              <a:rPr lang="da-DK" altLang="en-US" noProof="0" dirty="0"/>
              <a:t> og Container Teknologi</a:t>
            </a:r>
          </a:p>
          <a:p>
            <a:pPr lvl="1"/>
            <a:r>
              <a:rPr lang="da-DK" altLang="en-US" noProof="0" dirty="0"/>
              <a:t>Skalerbare Mikroservices</a:t>
            </a:r>
          </a:p>
          <a:p>
            <a:pPr lvl="1"/>
            <a:r>
              <a:rPr lang="da-DK" altLang="en-US" noProof="0" dirty="0"/>
              <a:t>Udviklingsprojekt i Mikroservices og </a:t>
            </a:r>
            <a:r>
              <a:rPr lang="da-DK" altLang="en-US" noProof="0" dirty="0" err="1"/>
              <a:t>DevOps</a:t>
            </a:r>
            <a:endParaRPr lang="da-DK" altLang="en-US" noProof="0" dirty="0"/>
          </a:p>
          <a:p>
            <a:pPr lvl="1"/>
            <a:endParaRPr lang="da-DK" altLang="en-US" noProof="0" dirty="0"/>
          </a:p>
          <a:p>
            <a:pPr lvl="1"/>
            <a:endParaRPr lang="da-DK" altLang="en-US" noProof="0" dirty="0"/>
          </a:p>
          <a:p>
            <a:pPr lvl="1"/>
            <a:endParaRPr lang="da-DK" altLang="en-US" noProof="0" dirty="0"/>
          </a:p>
          <a:p>
            <a:r>
              <a:rPr lang="da-DK" altLang="en-US" noProof="0" dirty="0"/>
              <a:t>Mål med projekt:</a:t>
            </a:r>
          </a:p>
          <a:p>
            <a:pPr lvl="1"/>
            <a:r>
              <a:rPr lang="da-DK" altLang="en-US" noProof="0" dirty="0"/>
              <a:t>anvendelse af (dele af) teori og praksis i større sammenhæng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866776" y="2899834"/>
            <a:ext cx="1939925" cy="51858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GB" altLang="en-US" dirty="0"/>
              <a:t>DOCT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3632201" y="2899834"/>
            <a:ext cx="1939925" cy="51858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GB" altLang="en-US" dirty="0" err="1"/>
              <a:t>ScaMs</a:t>
            </a:r>
            <a:endParaRPr lang="en-GB" altLang="en-US" dirty="0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6399214" y="2899834"/>
            <a:ext cx="1939925" cy="518583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GB" altLang="en-US"/>
              <a:t>Project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6CBCD1-AE7D-422C-98AA-D8B6E08D9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7D105A-B939-4753-91C1-BDA9A01AD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1FFCC3-3B91-470E-BFB8-FE309B9F7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7519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en-US" noProof="0" dirty="0"/>
              <a:t>Vejledning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altLang="en-US" noProof="0" dirty="0"/>
              <a:t>Benyt jeres </a:t>
            </a:r>
            <a:r>
              <a:rPr lang="da-DK" altLang="en-US" noProof="0" dirty="0" err="1"/>
              <a:t>review</a:t>
            </a:r>
            <a:r>
              <a:rPr lang="da-DK" altLang="en-US" noProof="0" dirty="0"/>
              <a:t> grupper...</a:t>
            </a:r>
          </a:p>
          <a:p>
            <a:endParaRPr lang="da-DK" altLang="en-US" noProof="0" dirty="0"/>
          </a:p>
          <a:p>
            <a:r>
              <a:rPr lang="da-DK" altLang="en-US" noProof="0" dirty="0"/>
              <a:t>Benyt jer af mig, spørgsmål pr </a:t>
            </a:r>
            <a:r>
              <a:rPr lang="da-DK" altLang="en-US" noProof="0" dirty="0" err="1"/>
              <a:t>email</a:t>
            </a:r>
            <a:r>
              <a:rPr lang="da-DK" altLang="en-US" noProof="0" dirty="0"/>
              <a:t>, eller forum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82B77B-D4E7-4AA0-AD2D-127B89C78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0419BB-CE0A-481C-8973-5FDFB4D26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160C07-03AA-408C-AE84-B8B6BEE50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2055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a-DK" altLang="en-US" noProof="0" dirty="0"/>
              <a:t>Evaluering og Eksamen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806751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en-US" noProof="0" dirty="0"/>
              <a:t>Evaluering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altLang="en-US" noProof="0" dirty="0"/>
              <a:t>Ekstern censur: </a:t>
            </a:r>
          </a:p>
          <a:p>
            <a:pPr lvl="2"/>
            <a:r>
              <a:rPr lang="da-DK" altLang="en-US" noProof="0" dirty="0"/>
              <a:t>…</a:t>
            </a:r>
          </a:p>
          <a:p>
            <a:endParaRPr lang="da-DK" altLang="en-US" noProof="0" dirty="0"/>
          </a:p>
          <a:p>
            <a:r>
              <a:rPr lang="da-DK" altLang="en-US" noProof="0" dirty="0"/>
              <a:t>Hovedvægt på den skriftlige rapport i vurderingen.</a:t>
            </a:r>
          </a:p>
          <a:p>
            <a:endParaRPr lang="da-DK" altLang="en-US" noProof="0" dirty="0"/>
          </a:p>
          <a:p>
            <a:r>
              <a:rPr lang="da-DK" altLang="en-US" noProof="0" dirty="0"/>
              <a:t>Mundtligt forsvar</a:t>
            </a:r>
          </a:p>
          <a:p>
            <a:pPr lvl="1"/>
            <a:r>
              <a:rPr lang="da-DK" altLang="en-US" noProof="0" dirty="0"/>
              <a:t>10-12 minutter individuelt </a:t>
            </a:r>
          </a:p>
          <a:p>
            <a:pPr lvl="1"/>
            <a:r>
              <a:rPr lang="da-DK" altLang="en-US" noProof="0" dirty="0"/>
              <a:t>Indhold: Problem, resultater og dit bidrag.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44180F-342B-4EEF-BECA-8DA34A009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7A9C0F-FAFE-40FD-8A5E-46DDC721E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F16FFF-12A0-4225-B76E-35BF790B7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3422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a-DK" altLang="en-US" noProof="0" dirty="0"/>
              <a:t>... og til dagens program...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altLang="en-US" noProof="0" dirty="0"/>
              <a:t>hvad er et godt projekt?</a:t>
            </a:r>
          </a:p>
        </p:txBody>
      </p:sp>
    </p:spTree>
    <p:extLst>
      <p:ext uri="{BB962C8B-B14F-4D97-AF65-F5344CB8AC3E}">
        <p14:creationId xmlns:p14="http://schemas.microsoft.com/office/powerpoint/2010/main" val="35094572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en-US" noProof="0" dirty="0"/>
              <a:t>Tag udgangspunkt i temaerne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 dirty="0"/>
              <a:t>Giver </a:t>
            </a:r>
            <a:r>
              <a:rPr lang="en-GB" altLang="en-US" dirty="0" err="1"/>
              <a:t>jer</a:t>
            </a:r>
            <a:r>
              <a:rPr lang="en-GB" altLang="en-US" dirty="0"/>
              <a:t> et </a:t>
            </a:r>
            <a:r>
              <a:rPr lang="en-GB" altLang="en-US" dirty="0" err="1"/>
              <a:t>forspring</a:t>
            </a:r>
            <a:r>
              <a:rPr lang="en-GB" altLang="en-US" dirty="0"/>
              <a:t> </a:t>
            </a:r>
            <a:r>
              <a:rPr lang="en-GB" altLang="en-US" dirty="0" err="1"/>
              <a:t>mht</a:t>
            </a:r>
            <a:r>
              <a:rPr lang="en-GB" altLang="en-US" dirty="0"/>
              <a:t> ‘start </a:t>
            </a:r>
            <a:r>
              <a:rPr lang="en-GB" altLang="en-US" dirty="0" err="1"/>
              <a:t>niveau</a:t>
            </a:r>
            <a:r>
              <a:rPr lang="en-GB" altLang="en-US" dirty="0"/>
              <a:t>’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04AB91-1579-45CB-90A0-285E11C3F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7AC03-C98A-48B3-B188-92CABF631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ED96F-8FB7-4F38-9013-23B7601D3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93E074-07D3-4C43-A2C3-B2E9D3E9B6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1409700"/>
            <a:ext cx="5614987" cy="3652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3274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en-US" noProof="0" dirty="0"/>
              <a:t>Typer af projekter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455614" y="1128449"/>
          <a:ext cx="8251825" cy="32252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Paint Shop Pro Image" r:id="rId3" imgW="11687805" imgH="5482927" progId="PaintShopPro">
                  <p:embed/>
                </p:oleObj>
              </mc:Choice>
              <mc:Fallback>
                <p:oleObj name="Paint Shop Pro Image" r:id="rId3" imgW="11687805" imgH="5482927" progId="PaintShopPro">
                  <p:embed/>
                  <p:pic>
                    <p:nvPicPr>
                      <p:cNvPr id="2560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4" y="1128449"/>
                        <a:ext cx="8251825" cy="32252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047E35-D651-45DB-BF5E-28DEEDAF1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84B63D-ED6D-465F-8D2A-E6D83659F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6AEB3-9F86-47D9-BF1A-E591638CA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8475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en-US" noProof="0" dirty="0"/>
              <a:t>Grupperne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altLang="en-US" dirty="0"/>
              <a:t>Som jeg har data for p.t.</a:t>
            </a:r>
          </a:p>
          <a:p>
            <a:endParaRPr lang="da-DK" altLang="en-US" noProof="0" dirty="0"/>
          </a:p>
          <a:p>
            <a:r>
              <a:rPr lang="da-DK" altLang="en-US" dirty="0"/>
              <a:t>Nogle der gerne vil i en gruppe</a:t>
            </a:r>
            <a:r>
              <a:rPr lang="da-DK" altLang="en-US" dirty="0" smtClean="0"/>
              <a:t>? Ud af en?</a:t>
            </a:r>
            <a:endParaRPr lang="da-DK" altLang="en-US" dirty="0"/>
          </a:p>
          <a:p>
            <a:endParaRPr lang="da-DK" altLang="en-US" dirty="0"/>
          </a:p>
          <a:p>
            <a:r>
              <a:rPr lang="da-DK" altLang="en-US" dirty="0"/>
              <a:t>Nogle der er åbne for nye </a:t>
            </a:r>
            <a:br>
              <a:rPr lang="da-DK" altLang="en-US" dirty="0"/>
            </a:br>
            <a:r>
              <a:rPr lang="da-DK" altLang="en-US" dirty="0"/>
              <a:t>medlemmer?</a:t>
            </a:r>
          </a:p>
          <a:p>
            <a:endParaRPr lang="da-DK" altLang="en-US" dirty="0"/>
          </a:p>
          <a:p>
            <a:r>
              <a:rPr lang="da-DK" altLang="en-US" i="1" dirty="0"/>
              <a:t>Meld ind til mig!</a:t>
            </a:r>
            <a:endParaRPr lang="da-DK" altLang="en-US" i="1" noProof="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0479CE-D35A-4BB2-81B4-D4350BB3E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268812-3735-4BFD-96E7-505CE9875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DB7EEE-979F-42F7-88E5-BB16CE926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7530EE4-CDC5-4326-833D-D7FCE78541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800" y="2426230"/>
            <a:ext cx="3056610" cy="1905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282281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en-US" noProof="0" dirty="0"/>
              <a:t>Arbejdet i dag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altLang="en-US" noProof="0" dirty="0"/>
              <a:t>Find et ‘godt projekt’</a:t>
            </a:r>
          </a:p>
          <a:p>
            <a:pPr lvl="1"/>
            <a:r>
              <a:rPr lang="da-DK" altLang="en-US" dirty="0"/>
              <a:t>Lad os starte med en hurtig runde her i plenum…</a:t>
            </a:r>
          </a:p>
          <a:p>
            <a:pPr lvl="1"/>
            <a:endParaRPr lang="da-DK" altLang="en-US" noProof="0" dirty="0"/>
          </a:p>
          <a:p>
            <a:r>
              <a:rPr lang="da-DK" altLang="en-US" noProof="0" dirty="0"/>
              <a:t>Fyld synopsis ud </a:t>
            </a:r>
            <a:r>
              <a:rPr lang="da-DK" altLang="en-US" noProof="0" dirty="0" smtClean="0">
                <a:sym typeface="Wingdings" pitchFamily="2" charset="2"/>
              </a:rPr>
              <a:t></a:t>
            </a:r>
          </a:p>
          <a:p>
            <a:pPr lvl="1"/>
            <a:r>
              <a:rPr lang="en-US" altLang="en-US" dirty="0" err="1" smtClean="0">
                <a:sym typeface="Wingdings" pitchFamily="2" charset="2"/>
              </a:rPr>
              <a:t>Fokuser</a:t>
            </a:r>
            <a:r>
              <a:rPr lang="en-US" altLang="en-US" dirty="0" smtClean="0">
                <a:sym typeface="Wingdings" pitchFamily="2" charset="2"/>
              </a:rPr>
              <a:t> </a:t>
            </a:r>
            <a:r>
              <a:rPr lang="en-US" altLang="en-US" dirty="0" err="1" smtClean="0">
                <a:sym typeface="Wingdings" pitchFamily="2" charset="2"/>
              </a:rPr>
              <a:t>på</a:t>
            </a:r>
            <a:r>
              <a:rPr lang="en-US" altLang="en-US" dirty="0" smtClean="0">
                <a:sym typeface="Wingdings" pitchFamily="2" charset="2"/>
              </a:rPr>
              <a:t> “</a:t>
            </a:r>
            <a:r>
              <a:rPr lang="en-US" altLang="en-US" dirty="0" err="1" smtClean="0">
                <a:sym typeface="Wingdings" pitchFamily="2" charset="2"/>
              </a:rPr>
              <a:t>Hypotese</a:t>
            </a:r>
            <a:r>
              <a:rPr lang="en-US" altLang="en-US" dirty="0" smtClean="0">
                <a:sym typeface="Wingdings" pitchFamily="2" charset="2"/>
              </a:rPr>
              <a:t> / </a:t>
            </a:r>
            <a:r>
              <a:rPr lang="en-US" altLang="en-US" dirty="0" err="1" smtClean="0">
                <a:sym typeface="Wingdings" pitchFamily="2" charset="2"/>
              </a:rPr>
              <a:t>Problemstilling</a:t>
            </a:r>
            <a:r>
              <a:rPr lang="en-US" altLang="en-US" smtClean="0">
                <a:sym typeface="Wingdings" pitchFamily="2" charset="2"/>
              </a:rPr>
              <a:t>”</a:t>
            </a:r>
            <a:endParaRPr lang="da-DK" altLang="en-US" noProof="0" dirty="0">
              <a:sym typeface="Wingdings" pitchFamily="2" charset="2"/>
            </a:endParaRPr>
          </a:p>
          <a:p>
            <a:pPr lvl="1"/>
            <a:r>
              <a:rPr lang="da-DK" altLang="en-US" dirty="0">
                <a:sym typeface="Wingdings" pitchFamily="2" charset="2"/>
              </a:rPr>
              <a:t>Konsulter mig løbende…</a:t>
            </a:r>
          </a:p>
          <a:p>
            <a:endParaRPr lang="da-DK" altLang="en-US" noProof="0" dirty="0">
              <a:sym typeface="Wingdings" pitchFamily="2" charset="2"/>
            </a:endParaRPr>
          </a:p>
          <a:p>
            <a:endParaRPr lang="da-DK" altLang="en-US" noProof="0" dirty="0">
              <a:sym typeface="Wingdings" pitchFamily="2" charset="2"/>
            </a:endParaRPr>
          </a:p>
          <a:p>
            <a:r>
              <a:rPr lang="da-DK" altLang="en-US" noProof="0" dirty="0">
                <a:sym typeface="Wingdings" pitchFamily="2" charset="2"/>
              </a:rPr>
              <a:t>Review ‘</a:t>
            </a:r>
            <a:r>
              <a:rPr lang="da-DK" altLang="en-US" noProof="0" dirty="0" err="1">
                <a:sym typeface="Wingdings" pitchFamily="2" charset="2"/>
              </a:rPr>
              <a:t>review</a:t>
            </a:r>
            <a:r>
              <a:rPr lang="da-DK" altLang="en-US" noProof="0" dirty="0">
                <a:sym typeface="Wingdings" pitchFamily="2" charset="2"/>
              </a:rPr>
              <a:t> guiden’</a:t>
            </a:r>
          </a:p>
          <a:p>
            <a:endParaRPr lang="da-DK" altLang="en-US" noProof="0" dirty="0">
              <a:sym typeface="Wingdings" pitchFamily="2" charset="2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B2C18B-D25B-4598-8109-0179AD62E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744D84-2A3D-4B3A-8438-402B68D6D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4428F8-C340-4D17-A28C-9FF4EEC6D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918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en-US" noProof="0" dirty="0"/>
              <a:t>De formelle detaljer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a-DK" altLang="en-US" noProof="0" dirty="0"/>
          </a:p>
          <a:p>
            <a:endParaRPr lang="da-DK" altLang="en-US" noProof="0" dirty="0"/>
          </a:p>
          <a:p>
            <a:endParaRPr lang="da-DK" altLang="en-US" noProof="0" dirty="0"/>
          </a:p>
          <a:p>
            <a:endParaRPr lang="da-DK" altLang="en-US" noProof="0" dirty="0"/>
          </a:p>
          <a:p>
            <a:endParaRPr lang="da-DK" altLang="en-US" noProof="0" dirty="0"/>
          </a:p>
          <a:p>
            <a:endParaRPr lang="da-DK" altLang="en-US" noProof="0" dirty="0"/>
          </a:p>
          <a:p>
            <a:endParaRPr lang="da-DK" altLang="en-US" noProof="0" dirty="0"/>
          </a:p>
          <a:p>
            <a:endParaRPr lang="da-DK" altLang="en-US" noProof="0" dirty="0"/>
          </a:p>
          <a:p>
            <a:r>
              <a:rPr lang="da-DK" altLang="en-US" i="1" noProof="0" dirty="0"/>
              <a:t>Dette er evalueringskriterierne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83A2AA-C39B-4FA3-9494-7B693AE2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0D5B26-8F5B-4678-92B6-CB20DB6B4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DA96EE-01CB-41E5-9454-EAE3409D3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A7464A2-A08D-44F7-8FB0-1FE0B71E80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946" y="1104899"/>
            <a:ext cx="6151454" cy="31869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08786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en-US" noProof="0" dirty="0"/>
              <a:t>Rammerne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altLang="en-US" noProof="0" dirty="0"/>
              <a:t>Seminarrække – datoer på web site</a:t>
            </a:r>
          </a:p>
          <a:p>
            <a:pPr lvl="1"/>
            <a:r>
              <a:rPr lang="da-DK" altLang="en-US" noProof="0" dirty="0" err="1"/>
              <a:t>Nr</a:t>
            </a:r>
            <a:r>
              <a:rPr lang="da-DK" altLang="en-US" noProof="0" dirty="0"/>
              <a:t> 1: 	Intro + projekt definition</a:t>
            </a:r>
          </a:p>
          <a:p>
            <a:pPr lvl="1"/>
            <a:r>
              <a:rPr lang="da-DK" altLang="en-US" noProof="0" dirty="0" err="1"/>
              <a:t>Nr</a:t>
            </a:r>
            <a:r>
              <a:rPr lang="da-DK" altLang="en-US" noProof="0" dirty="0"/>
              <a:t> 2:	Kritik via peer </a:t>
            </a:r>
            <a:r>
              <a:rPr lang="da-DK" altLang="en-US" noProof="0" dirty="0" err="1"/>
              <a:t>review</a:t>
            </a:r>
            <a:r>
              <a:rPr lang="da-DK" altLang="en-US" noProof="0" dirty="0"/>
              <a:t> + </a:t>
            </a:r>
            <a:r>
              <a:rPr lang="da-DK" altLang="en-US" noProof="0" dirty="0" err="1"/>
              <a:t>invited</a:t>
            </a:r>
            <a:r>
              <a:rPr lang="da-DK" altLang="en-US" noProof="0" dirty="0"/>
              <a:t> talk</a:t>
            </a:r>
          </a:p>
          <a:p>
            <a:pPr lvl="1"/>
            <a:r>
              <a:rPr lang="da-DK" altLang="en-US" noProof="0" dirty="0" err="1"/>
              <a:t>Nr</a:t>
            </a:r>
            <a:r>
              <a:rPr lang="da-DK" altLang="en-US" noProof="0" dirty="0"/>
              <a:t> 3: 	Kritik via peer </a:t>
            </a:r>
            <a:r>
              <a:rPr lang="da-DK" altLang="en-US" noProof="0" dirty="0" err="1"/>
              <a:t>review</a:t>
            </a:r>
            <a:r>
              <a:rPr lang="da-DK" altLang="en-US" noProof="0" dirty="0"/>
              <a:t> + </a:t>
            </a:r>
            <a:r>
              <a:rPr lang="da-DK" altLang="en-US" noProof="0" dirty="0" err="1"/>
              <a:t>invited</a:t>
            </a:r>
            <a:r>
              <a:rPr lang="da-DK" altLang="en-US" noProof="0" dirty="0"/>
              <a:t> talk</a:t>
            </a:r>
          </a:p>
          <a:p>
            <a:r>
              <a:rPr lang="da-DK" altLang="en-US" noProof="0" dirty="0"/>
              <a:t>Vejledning</a:t>
            </a:r>
          </a:p>
          <a:p>
            <a:pPr lvl="1"/>
            <a:r>
              <a:rPr lang="da-DK" altLang="en-US" noProof="0" dirty="0" err="1"/>
              <a:t>email</a:t>
            </a:r>
            <a:r>
              <a:rPr lang="da-DK" altLang="en-US" noProof="0" dirty="0"/>
              <a:t> til </a:t>
            </a:r>
            <a:r>
              <a:rPr lang="da-DK" altLang="en-US" noProof="0" dirty="0">
                <a:solidFill>
                  <a:schemeClr val="accent2"/>
                </a:solidFill>
              </a:rPr>
              <a:t>hbc@cs.au.dk</a:t>
            </a:r>
            <a:endParaRPr lang="da-DK" altLang="en-US" noProof="0" dirty="0"/>
          </a:p>
          <a:p>
            <a:pPr lvl="2"/>
            <a:r>
              <a:rPr lang="da-DK" altLang="en-US" noProof="0" dirty="0"/>
              <a:t>specifikke spørgsmål</a:t>
            </a:r>
          </a:p>
          <a:p>
            <a:pPr lvl="1"/>
            <a:r>
              <a:rPr lang="da-DK" altLang="en-US" noProof="0" dirty="0"/>
              <a:t>Gerne også posts på forum</a:t>
            </a:r>
          </a:p>
          <a:p>
            <a:r>
              <a:rPr lang="da-DK" altLang="en-US" noProof="0" dirty="0"/>
              <a:t>Evaluering</a:t>
            </a:r>
          </a:p>
          <a:p>
            <a:pPr lvl="1"/>
            <a:r>
              <a:rPr lang="da-DK" altLang="en-US" noProof="0" dirty="0"/>
              <a:t>Rapport aflevering (Se eksamens siden)</a:t>
            </a:r>
          </a:p>
          <a:p>
            <a:pPr lvl="1"/>
            <a:r>
              <a:rPr lang="da-DK" altLang="en-US" noProof="0" dirty="0"/>
              <a:t>Mundtligt forsvar (Se eksamens siden )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3DB0F5-A5E9-4C03-BB00-8BF6E1B0F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1C5AAB-837B-4E89-858F-0C54C88C5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D8B193-762F-4EF4-9185-367545038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904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en-US" noProof="0" dirty="0"/>
              <a:t>Deadlines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altLang="en-US" sz="2400" noProof="0" dirty="0"/>
              <a:t>1. deadline: Godkendelse af </a:t>
            </a:r>
            <a:r>
              <a:rPr lang="da-DK" altLang="en-US" sz="2400" noProof="0" dirty="0" err="1"/>
              <a:t>Synops</a:t>
            </a:r>
            <a:endParaRPr lang="da-DK" altLang="en-US" sz="2400" noProof="0" dirty="0"/>
          </a:p>
          <a:p>
            <a:pPr lvl="1"/>
            <a:r>
              <a:rPr lang="da-DK" altLang="en-US" sz="2000" noProof="0" dirty="0"/>
              <a:t>Go/No go fra min side</a:t>
            </a:r>
          </a:p>
          <a:p>
            <a:endParaRPr lang="da-DK" altLang="en-US" sz="2400" noProof="0" dirty="0"/>
          </a:p>
          <a:p>
            <a:r>
              <a:rPr lang="da-DK" altLang="en-US" sz="2400" noProof="0" dirty="0"/>
              <a:t>2. deadline: </a:t>
            </a:r>
            <a:r>
              <a:rPr lang="da-DK" altLang="en-US" sz="2400" noProof="0" dirty="0" err="1"/>
              <a:t>Draft</a:t>
            </a:r>
            <a:r>
              <a:rPr lang="da-DK" altLang="en-US" sz="2400" noProof="0" dirty="0"/>
              <a:t> rapport til peer </a:t>
            </a:r>
            <a:r>
              <a:rPr lang="da-DK" altLang="en-US" sz="2400" noProof="0" dirty="0" err="1"/>
              <a:t>reviewers</a:t>
            </a:r>
            <a:endParaRPr lang="da-DK" altLang="en-US" sz="2400" noProof="0" dirty="0"/>
          </a:p>
          <a:p>
            <a:pPr lvl="1"/>
            <a:r>
              <a:rPr lang="da-DK" altLang="en-US" sz="2000" noProof="0" dirty="0"/>
              <a:t>Diskussion på 2. seminar</a:t>
            </a:r>
          </a:p>
          <a:p>
            <a:r>
              <a:rPr lang="da-DK" altLang="en-US" sz="2400" noProof="0" dirty="0"/>
              <a:t>3. deadline: </a:t>
            </a:r>
            <a:r>
              <a:rPr lang="da-DK" altLang="en-US" sz="2400" noProof="0" dirty="0" err="1"/>
              <a:t>Draft</a:t>
            </a:r>
            <a:r>
              <a:rPr lang="da-DK" altLang="en-US" sz="2400" noProof="0" dirty="0"/>
              <a:t> rapport til peer </a:t>
            </a:r>
            <a:r>
              <a:rPr lang="da-DK" altLang="en-US" sz="2400" noProof="0" dirty="0" err="1"/>
              <a:t>reviewers</a:t>
            </a:r>
            <a:endParaRPr lang="da-DK" altLang="en-US" sz="2400" noProof="0" dirty="0"/>
          </a:p>
          <a:p>
            <a:pPr lvl="1"/>
            <a:r>
              <a:rPr lang="da-DK" altLang="en-US" sz="2000" noProof="0" dirty="0"/>
              <a:t>Diskussion på 3. seminar</a:t>
            </a:r>
          </a:p>
          <a:p>
            <a:r>
              <a:rPr lang="da-DK" altLang="en-US" sz="2400" noProof="0" dirty="0"/>
              <a:t>3½: Checkpoint – jeg kigger lige igennem…</a:t>
            </a:r>
          </a:p>
          <a:p>
            <a:r>
              <a:rPr lang="da-DK" altLang="en-US" sz="2400" noProof="0" dirty="0"/>
              <a:t>4. Endelige rapport...</a:t>
            </a:r>
          </a:p>
          <a:p>
            <a:r>
              <a:rPr lang="da-DK" altLang="en-US" sz="2400" noProof="0" dirty="0"/>
              <a:t>Datoer – se web site </a:t>
            </a:r>
            <a:r>
              <a:rPr lang="da-DK" altLang="en-US" sz="2400" noProof="0" dirty="0">
                <a:sym typeface="Wingdings" pitchFamily="2" charset="2"/>
              </a:rPr>
              <a:t></a:t>
            </a:r>
            <a:endParaRPr lang="da-DK" altLang="en-US" sz="2400" noProof="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4A4016-683B-4F71-AFDC-A92CEA635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CE0DA6-D6A9-4289-ADB5-6F1BB9499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2A4053-37B8-4CE0-BEFD-9AB555B94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818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77B9C-77AE-47A5-83ED-FF22B1C0E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 dirty="0"/>
              <a:t>Peer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FB57BA-F160-4EBB-B1BA-35F7D8C561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noProof="0" dirty="0"/>
              <a:t>Generelt bliver peer </a:t>
            </a:r>
            <a:r>
              <a:rPr lang="da-DK" noProof="0" dirty="0" err="1"/>
              <a:t>review</a:t>
            </a:r>
            <a:r>
              <a:rPr lang="da-DK" noProof="0" dirty="0"/>
              <a:t> meget vel modtaget…</a:t>
            </a:r>
          </a:p>
          <a:p>
            <a:pPr lvl="1"/>
            <a:r>
              <a:rPr lang="da-DK" noProof="0" dirty="0"/>
              <a:t>”Det er lettere at se pinden i sin brors øje, end kæppen i sit eget”</a:t>
            </a:r>
          </a:p>
          <a:p>
            <a:pPr lvl="1"/>
            <a:r>
              <a:rPr lang="da-DK" noProof="0" dirty="0"/>
              <a:t>Så ofte – </a:t>
            </a:r>
            <a:r>
              <a:rPr lang="da-DK" i="1" noProof="0" dirty="0"/>
              <a:t>”ups, det må vi også hellere selv få rettet op på”</a:t>
            </a:r>
          </a:p>
          <a:p>
            <a:pPr lvl="1"/>
            <a:endParaRPr lang="da-DK" i="1" noProof="0" dirty="0"/>
          </a:p>
          <a:p>
            <a:r>
              <a:rPr lang="da-DK" b="1" i="1" noProof="0" dirty="0"/>
              <a:t>Men det kræver en gensidig respekt!</a:t>
            </a:r>
          </a:p>
          <a:p>
            <a:pPr lvl="1"/>
            <a:r>
              <a:rPr lang="da-DK" dirty="0"/>
              <a:t>Et enkelt</a:t>
            </a:r>
            <a:r>
              <a:rPr lang="da-DK" noProof="0" dirty="0"/>
              <a:t> kursus så en uheldig tendens til at grupper undlod at gøre deres arbejde: intet </a:t>
            </a:r>
            <a:r>
              <a:rPr lang="da-DK" noProof="0" dirty="0" err="1"/>
              <a:t>review</a:t>
            </a:r>
            <a:r>
              <a:rPr lang="da-DK" noProof="0" dirty="0"/>
              <a:t>, mødte ikke op </a:t>
            </a:r>
            <a:r>
              <a:rPr lang="da-DK" noProof="0" dirty="0">
                <a:sym typeface="Wingdings" panose="05000000000000000000" pitchFamily="2" charset="2"/>
              </a:rPr>
              <a:t></a:t>
            </a:r>
          </a:p>
          <a:p>
            <a:pPr lvl="1"/>
            <a:r>
              <a:rPr lang="da-DK" noProof="0" dirty="0">
                <a:sym typeface="Wingdings" panose="05000000000000000000" pitchFamily="2" charset="2"/>
              </a:rPr>
              <a:t>Så fungerer det jo faktisk ikke, </a:t>
            </a:r>
            <a:r>
              <a:rPr lang="da-DK" noProof="0" dirty="0" smtClean="0">
                <a:sym typeface="Wingdings" panose="05000000000000000000" pitchFamily="2" charset="2"/>
              </a:rPr>
              <a:t>vel ?</a:t>
            </a:r>
            <a:endParaRPr lang="da-DK" noProof="0" dirty="0">
              <a:sym typeface="Wingdings" panose="05000000000000000000" pitchFamily="2" charset="2"/>
            </a:endParaRPr>
          </a:p>
          <a:p>
            <a:endParaRPr lang="da-DK" noProof="0" dirty="0">
              <a:sym typeface="Wingdings" panose="05000000000000000000" pitchFamily="2" charset="2"/>
            </a:endParaRPr>
          </a:p>
          <a:p>
            <a:r>
              <a:rPr lang="da-DK" i="1" dirty="0">
                <a:sym typeface="Wingdings" panose="05000000000000000000" pitchFamily="2" charset="2"/>
              </a:rPr>
              <a:t>Jeres</a:t>
            </a:r>
            <a:r>
              <a:rPr lang="da-DK" i="1" noProof="0" dirty="0">
                <a:sym typeface="Wingdings" panose="05000000000000000000" pitchFamily="2" charset="2"/>
              </a:rPr>
              <a:t> indsats i </a:t>
            </a:r>
            <a:r>
              <a:rPr lang="da-DK" i="1" noProof="0" dirty="0" err="1">
                <a:sym typeface="Wingdings" panose="05000000000000000000" pitchFamily="2" charset="2"/>
              </a:rPr>
              <a:t>review</a:t>
            </a:r>
            <a:r>
              <a:rPr lang="da-DK" i="1" noProof="0" dirty="0">
                <a:sym typeface="Wingdings" panose="05000000000000000000" pitchFamily="2" charset="2"/>
              </a:rPr>
              <a:t> arbejdet indgår i afsluttende karakter!</a:t>
            </a:r>
            <a:endParaRPr lang="da-DK" i="1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C0D7DD-975F-4F37-84FA-43D6F8CB9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72FE0B-9F5F-4663-ADEC-CD81E8FBF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EE2F9-4756-49B2-B98E-0E2DEE623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177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en-US" noProof="0" dirty="0"/>
              <a:t>Inspiration </a:t>
            </a:r>
            <a:r>
              <a:rPr lang="da-DK" altLang="en-US" noProof="0" dirty="0">
                <a:sym typeface="Wingdings" pitchFamily="2" charset="2"/>
              </a:rPr>
              <a:t></a:t>
            </a:r>
            <a:endParaRPr lang="da-DK" altLang="en-US" noProof="0" dirty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altLang="en-US" noProof="0" dirty="0"/>
              <a:t>Rapporter fra tidligere</a:t>
            </a:r>
          </a:p>
          <a:p>
            <a:endParaRPr lang="da-DK" altLang="en-US" noProof="0" dirty="0"/>
          </a:p>
          <a:p>
            <a:r>
              <a:rPr lang="da-DK" altLang="en-US" noProof="0" dirty="0"/>
              <a:t>Link</a:t>
            </a:r>
          </a:p>
          <a:p>
            <a:pPr lvl="1"/>
            <a:r>
              <a:rPr lang="da-DK" altLang="en-US" noProof="0" dirty="0">
                <a:hlinkClick r:id="rId2"/>
              </a:rPr>
              <a:t>https://baerbak.cs.au.dk/c/ProjectReports/</a:t>
            </a:r>
            <a:endParaRPr lang="da-DK" altLang="en-US" noProof="0" dirty="0"/>
          </a:p>
          <a:p>
            <a:pPr lvl="1"/>
            <a:endParaRPr lang="da-DK" altLang="en-US" dirty="0"/>
          </a:p>
          <a:p>
            <a:r>
              <a:rPr lang="da-DK" altLang="en-US" noProof="0" dirty="0" err="1"/>
              <a:t>Pga</a:t>
            </a:r>
            <a:r>
              <a:rPr lang="da-DK" altLang="en-US" noProof="0" dirty="0"/>
              <a:t> GDPR må hverken rapporter eller forfatternes navne fremgå.</a:t>
            </a:r>
          </a:p>
          <a:p>
            <a:pPr lvl="1"/>
            <a:r>
              <a:rPr lang="da-DK" altLang="en-US" dirty="0"/>
              <a:t>Så skriv en mail til mig om, hvilke rapporter I gerne vil se, så kan jeg sende dem til jer!</a:t>
            </a:r>
            <a:endParaRPr lang="da-DK" altLang="en-US" noProof="0" dirty="0"/>
          </a:p>
          <a:p>
            <a:pPr lvl="1"/>
            <a:endParaRPr lang="da-DK" altLang="en-US" noProof="0" dirty="0"/>
          </a:p>
          <a:p>
            <a:endParaRPr lang="da-DK" altLang="en-US" noProof="0" dirty="0"/>
          </a:p>
          <a:p>
            <a:endParaRPr lang="da-DK" altLang="en-US" noProof="0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E198C4-92B2-4704-BAD7-F384BCAAE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B967A8-599F-48C1-86F5-5C0DB6798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B238BF-E8BC-4F69-9E1A-EF20DE095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358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a-DK" altLang="en-US" noProof="0" dirty="0"/>
              <a:t>Seminar 1</a:t>
            </a:r>
          </a:p>
        </p:txBody>
      </p:sp>
      <p:sp>
        <p:nvSpPr>
          <p:cNvPr id="921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93609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a-DK" altLang="en-US" noProof="0" dirty="0"/>
              <a:t>Agenda 1 seminar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altLang="en-US" noProof="0" dirty="0"/>
              <a:t>Indhold:</a:t>
            </a:r>
          </a:p>
          <a:p>
            <a:pPr lvl="1"/>
            <a:r>
              <a:rPr lang="da-DK" altLang="en-US" noProof="0" dirty="0"/>
              <a:t>Introduktion – rammer og deadlines	</a:t>
            </a:r>
          </a:p>
          <a:p>
            <a:pPr lvl="1"/>
            <a:r>
              <a:rPr lang="da-DK" altLang="en-US" noProof="0" dirty="0"/>
              <a:t>Review af </a:t>
            </a:r>
            <a:r>
              <a:rPr lang="da-DK" altLang="en-US" noProof="0" dirty="0" err="1"/>
              <a:t>review</a:t>
            </a:r>
            <a:r>
              <a:rPr lang="da-DK" altLang="en-US" noProof="0" dirty="0"/>
              <a:t> guide			</a:t>
            </a:r>
          </a:p>
          <a:p>
            <a:pPr lvl="1"/>
            <a:r>
              <a:rPr lang="da-DK" altLang="en-US" i="1" noProof="0" dirty="0"/>
              <a:t>Synopsis arbejde i grupperne</a:t>
            </a:r>
            <a:r>
              <a:rPr lang="da-DK" altLang="en-US" noProof="0" dirty="0"/>
              <a:t>		</a:t>
            </a:r>
          </a:p>
          <a:p>
            <a:pPr lvl="1"/>
            <a:endParaRPr lang="da-DK" altLang="en-US" noProof="0" dirty="0"/>
          </a:p>
          <a:p>
            <a:r>
              <a:rPr lang="da-DK" altLang="en-US" noProof="0" dirty="0"/>
              <a:t>Mål:</a:t>
            </a:r>
          </a:p>
          <a:p>
            <a:pPr lvl="1"/>
            <a:r>
              <a:rPr lang="da-DK" altLang="en-US" noProof="0" dirty="0"/>
              <a:t>Definition af holdbart projekt</a:t>
            </a:r>
          </a:p>
          <a:p>
            <a:pPr lvl="1"/>
            <a:r>
              <a:rPr lang="da-DK" altLang="en-US" noProof="0" dirty="0"/>
              <a:t>Fylde synopsis skitsen mest muligt ud</a:t>
            </a:r>
          </a:p>
          <a:p>
            <a:pPr lvl="1"/>
            <a:r>
              <a:rPr lang="da-DK" altLang="en-US" noProof="0" dirty="0"/>
              <a:t>Bliv fortrolig med peer </a:t>
            </a:r>
            <a:r>
              <a:rPr lang="da-DK" altLang="en-US" noProof="0" dirty="0" err="1"/>
              <a:t>review</a:t>
            </a:r>
            <a:endParaRPr lang="da-DK" altLang="en-US" noProof="0" dirty="0"/>
          </a:p>
          <a:p>
            <a:pPr lvl="1"/>
            <a:endParaRPr lang="da-DK" altLang="en-US" noProof="0" dirty="0"/>
          </a:p>
          <a:p>
            <a:r>
              <a:rPr lang="da-DK" altLang="en-US" b="1" noProof="0" dirty="0"/>
              <a:t>Ville være allerbedst: </a:t>
            </a:r>
            <a:r>
              <a:rPr lang="da-DK" altLang="en-US" b="1" noProof="0" dirty="0" err="1"/>
              <a:t>Synops</a:t>
            </a:r>
            <a:r>
              <a:rPr lang="da-DK" altLang="en-US" b="1" noProof="0" dirty="0"/>
              <a:t> godkendt </a:t>
            </a:r>
            <a:r>
              <a:rPr lang="da-DK" altLang="en-US" b="1" noProof="0" dirty="0" err="1"/>
              <a:t>idag</a:t>
            </a:r>
            <a:r>
              <a:rPr lang="da-DK" altLang="en-US" b="1" noProof="0" dirty="0"/>
              <a:t>!</a:t>
            </a:r>
          </a:p>
        </p:txBody>
      </p:sp>
      <p:sp>
        <p:nvSpPr>
          <p:cNvPr id="2" name="Rectangle 1"/>
          <p:cNvSpPr/>
          <p:nvPr/>
        </p:nvSpPr>
        <p:spPr>
          <a:xfrm>
            <a:off x="257175" y="4693288"/>
            <a:ext cx="8655050" cy="62838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a-DK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661CFF8-0B6D-4334-B8FC-CFA61FEC6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a-DK"/>
              <a:t>CS@AU</a:t>
            </a:r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A17C3FE-8B74-484E-AFC6-7E2A3ADAC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41E47C6-E217-49E6-B73C-F6BF7C868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34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</TotalTime>
  <Words>904</Words>
  <Application>Microsoft Office PowerPoint</Application>
  <PresentationFormat>On-screen Show (16:10)</PresentationFormat>
  <Paragraphs>233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Wingdings</vt:lpstr>
      <vt:lpstr>Office Theme</vt:lpstr>
      <vt:lpstr>Paint Shop Pro Image</vt:lpstr>
      <vt:lpstr>Microservices and DevOps</vt:lpstr>
      <vt:lpstr>Velkommen</vt:lpstr>
      <vt:lpstr>De formelle detaljer</vt:lpstr>
      <vt:lpstr>Rammerne</vt:lpstr>
      <vt:lpstr>Deadlines</vt:lpstr>
      <vt:lpstr>Peer Review</vt:lpstr>
      <vt:lpstr>Inspiration </vt:lpstr>
      <vt:lpstr>Seminar 1</vt:lpstr>
      <vt:lpstr>Agenda 1 seminar</vt:lpstr>
      <vt:lpstr>Synopsis</vt:lpstr>
      <vt:lpstr>Synopsis</vt:lpstr>
      <vt:lpstr>Offentlighed</vt:lpstr>
      <vt:lpstr>Et godt projekt</vt:lpstr>
      <vt:lpstr>En typografisk pointe</vt:lpstr>
      <vt:lpstr>Seminar 2+3</vt:lpstr>
      <vt:lpstr>Agenda 2+3 seminar</vt:lpstr>
      <vt:lpstr>Eksempel på Reviewing</vt:lpstr>
      <vt:lpstr>Peer Review</vt:lpstr>
      <vt:lpstr>Vejledning</vt:lpstr>
      <vt:lpstr>Vejledning</vt:lpstr>
      <vt:lpstr>Evaluering og Eksamen</vt:lpstr>
      <vt:lpstr>Evaluering</vt:lpstr>
      <vt:lpstr>... og til dagens program...</vt:lpstr>
      <vt:lpstr>Tag udgangspunkt i temaerne</vt:lpstr>
      <vt:lpstr>Typer af projekter</vt:lpstr>
      <vt:lpstr>Grupperne</vt:lpstr>
      <vt:lpstr>Arbejdet i dag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89</cp:revision>
  <dcterms:created xsi:type="dcterms:W3CDTF">2006-08-16T00:00:00Z</dcterms:created>
  <dcterms:modified xsi:type="dcterms:W3CDTF">2022-02-08T11:10:52Z</dcterms:modified>
</cp:coreProperties>
</file>